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Plus Jakarta Sans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3BE694F-FC5D-4332-BE62-70EAE05F14B4}">
  <a:tblStyle styleId="{93BE694F-FC5D-4332-BE62-70EAE05F14B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22" Type="http://schemas.openxmlformats.org/officeDocument/2006/relationships/font" Target="fonts/PlusJakartaSansMedium-bold.fntdata"/><Relationship Id="rId10" Type="http://schemas.openxmlformats.org/officeDocument/2006/relationships/slide" Target="slides/slide4.xml"/><Relationship Id="rId21" Type="http://schemas.openxmlformats.org/officeDocument/2006/relationships/font" Target="fonts/PlusJakartaSansMedium-regular.fntdata"/><Relationship Id="rId13" Type="http://schemas.openxmlformats.org/officeDocument/2006/relationships/slide" Target="slides/slide7.xml"/><Relationship Id="rId24" Type="http://schemas.openxmlformats.org/officeDocument/2006/relationships/font" Target="fonts/PlusJakartaSansMedium-boldItalic.fntdata"/><Relationship Id="rId12" Type="http://schemas.openxmlformats.org/officeDocument/2006/relationships/slide" Target="slides/slide6.xml"/><Relationship Id="rId23"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regular.fntdata"/><Relationship Id="rId14" Type="http://schemas.openxmlformats.org/officeDocument/2006/relationships/slide" Target="slides/slide8.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7bca89144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7bca8914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47bca89144_0_6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47bca8914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47bca89144_0_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47bca8914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0b2967ac07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0b2967ac0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47bca89144_0_1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47bca89144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47bca89144_0_1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47bca89144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47bca89144_0_1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47bca89144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7bca89144_0_1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47bca89144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2.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3.jpg"/><Relationship Id="rId8"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 Id="rId6"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2.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3.jpg"/><Relationship Id="rId8"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a:t>
            </a:r>
            <a:endParaRPr sz="19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730950" y="802700"/>
            <a:ext cx="6310500" cy="15369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58" name="Google Shape;58;p13"/>
          <p:cNvSpPr/>
          <p:nvPr/>
        </p:nvSpPr>
        <p:spPr>
          <a:xfrm>
            <a:off x="779025" y="2481075"/>
            <a:ext cx="3564600" cy="2776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 name="Google Shape;59;p13"/>
          <p:cNvSpPr txBox="1"/>
          <p:nvPr/>
        </p:nvSpPr>
        <p:spPr>
          <a:xfrm>
            <a:off x="867400" y="4833975"/>
            <a:ext cx="33387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sz="1200">
              <a:solidFill>
                <a:schemeClr val="dk1"/>
              </a:solidFill>
              <a:latin typeface="Inter"/>
              <a:ea typeface="Inter"/>
              <a:cs typeface="Inter"/>
              <a:sym typeface="Inter"/>
            </a:endParaRPr>
          </a:p>
        </p:txBody>
      </p:sp>
      <p:sp>
        <p:nvSpPr>
          <p:cNvPr id="60" name="Google Shape;60;p13"/>
          <p:cNvSpPr txBox="1"/>
          <p:nvPr/>
        </p:nvSpPr>
        <p:spPr>
          <a:xfrm>
            <a:off x="4481000" y="2401600"/>
            <a:ext cx="25605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p:txBody>
      </p:sp>
      <p:sp>
        <p:nvSpPr>
          <p:cNvPr id="61" name="Google Shape;61;p13"/>
          <p:cNvSpPr txBox="1"/>
          <p:nvPr/>
        </p:nvSpPr>
        <p:spPr>
          <a:xfrm>
            <a:off x="469050" y="5181600"/>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62" name="Google Shape;62;p13"/>
          <p:cNvGraphicFramePr/>
          <p:nvPr/>
        </p:nvGraphicFramePr>
        <p:xfrm>
          <a:off x="381550" y="5591675"/>
          <a:ext cx="3000000" cy="3000000"/>
        </p:xfrm>
        <a:graphic>
          <a:graphicData uri="http://schemas.openxmlformats.org/drawingml/2006/table">
            <a:tbl>
              <a:tblPr>
                <a:noFill/>
                <a:tableStyleId>{93BE694F-FC5D-4332-BE62-70EAE05F14B4}</a:tableStyleId>
              </a:tblPr>
              <a:tblGrid>
                <a:gridCol w="3546500"/>
                <a:gridCol w="3546500"/>
              </a:tblGrid>
              <a:tr h="1710625">
                <a:tc>
                  <a:txBody>
                    <a:bodyPr/>
                    <a:lstStyle/>
                    <a:p>
                      <a:pPr indent="0" lvl="0" marL="0" rtl="0" algn="ctr">
                        <a:spcBef>
                          <a:spcPts val="0"/>
                        </a:spcBef>
                        <a:spcAft>
                          <a:spcPts val="0"/>
                        </a:spcAft>
                        <a:buNone/>
                      </a:pPr>
                      <a:r>
                        <a:rPr b="1" lang="en" sz="1200">
                          <a:latin typeface="Inter"/>
                          <a:ea typeface="Inter"/>
                          <a:cs typeface="Inter"/>
                          <a:sym typeface="Inter"/>
                        </a:rPr>
                        <a:t>DOK 1</a:t>
                      </a:r>
                      <a:endParaRPr b="1"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Identifying what is explicitly shown</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2</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Noticing patterns, making basic connections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200">
                          <a:latin typeface="Inter"/>
                          <a:ea typeface="Inter"/>
                          <a:cs typeface="Inter"/>
                          <a:sym typeface="Inter"/>
                        </a:rPr>
                        <a:t>DOK 3</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Analyzing purpose, audience, and perspective</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4</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Contextualizing and developing interpretations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questions does this image raise that we could investigate further using other sources?</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63" name="Google Shape;63;p13"/>
          <p:cNvPicPr preferRelativeResize="0"/>
          <p:nvPr/>
        </p:nvPicPr>
        <p:blipFill>
          <a:blip r:embed="rId4">
            <a:alphaModFix/>
          </a:blip>
          <a:stretch>
            <a:fillRect/>
          </a:stretch>
        </p:blipFill>
        <p:spPr>
          <a:xfrm>
            <a:off x="823394" y="2531997"/>
            <a:ext cx="3475862" cy="2304675"/>
          </a:xfrm>
          <a:prstGeom prst="rect">
            <a:avLst/>
          </a:prstGeom>
          <a:noFill/>
          <a:ln>
            <a:noFill/>
          </a:ln>
        </p:spPr>
      </p:pic>
      <p:sp>
        <p:nvSpPr>
          <p:cNvPr id="64" name="Google Shape;64;p13"/>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8" name="Shape 68"/>
        <p:cNvGrpSpPr/>
        <p:nvPr/>
      </p:nvGrpSpPr>
      <p:grpSpPr>
        <a:xfrm>
          <a:off x="0" y="0"/>
          <a:ext cx="0" cy="0"/>
          <a:chOff x="0" y="0"/>
          <a:chExt cx="0" cy="0"/>
        </a:xfrm>
      </p:grpSpPr>
      <p:sp>
        <p:nvSpPr>
          <p:cNvPr id="69" name="Google Shape;69;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a:t>
            </a:r>
            <a:endParaRPr sz="1900">
              <a:solidFill>
                <a:schemeClr val="dk1"/>
              </a:solidFill>
              <a:latin typeface="Halant"/>
              <a:ea typeface="Halant"/>
              <a:cs typeface="Halant"/>
              <a:sym typeface="Halant"/>
            </a:endParaRPr>
          </a:p>
        </p:txBody>
      </p:sp>
      <p:pic>
        <p:nvPicPr>
          <p:cNvPr id="70" name="Google Shape;70;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1" name="Google Shape;7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2" name="Google Shape;72;p14"/>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 name="Google Shape;73;p14"/>
          <p:cNvSpPr txBox="1"/>
          <p:nvPr/>
        </p:nvSpPr>
        <p:spPr>
          <a:xfrm>
            <a:off x="469050" y="4382800"/>
            <a:ext cx="68343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a:t>
            </a:r>
            <a:r>
              <a:rPr b="1" lang="en" sz="1200">
                <a:solidFill>
                  <a:schemeClr val="dk1"/>
                </a:solidFill>
                <a:latin typeface="Inter"/>
                <a:ea typeface="Inter"/>
                <a:cs typeface="Inter"/>
                <a:sym typeface="Inter"/>
              </a:rPr>
              <a:t>Find the most prominent element in the image. Describe your observation, then connect with your prior knowledge, and finally infer what the artist is hoping to convey.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200">
              <a:solidFill>
                <a:schemeClr val="dk1"/>
              </a:solidFill>
              <a:latin typeface="Inter"/>
              <a:ea typeface="Inter"/>
              <a:cs typeface="Inter"/>
              <a:sym typeface="Inter"/>
            </a:endParaRPr>
          </a:p>
        </p:txBody>
      </p:sp>
      <p:sp>
        <p:nvSpPr>
          <p:cNvPr id="74" name="Google Shape;74;p14"/>
          <p:cNvSpPr txBox="1"/>
          <p:nvPr/>
        </p:nvSpPr>
        <p:spPr>
          <a:xfrm>
            <a:off x="1436800" y="3893650"/>
            <a:ext cx="4898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a:p>
        </p:txBody>
      </p:sp>
      <p:graphicFrame>
        <p:nvGraphicFramePr>
          <p:cNvPr id="75" name="Google Shape;75;p14"/>
          <p:cNvGraphicFramePr/>
          <p:nvPr/>
        </p:nvGraphicFramePr>
        <p:xfrm>
          <a:off x="952500" y="4953000"/>
          <a:ext cx="3000000" cy="3000000"/>
        </p:xfrm>
        <a:graphic>
          <a:graphicData uri="http://schemas.openxmlformats.org/drawingml/2006/table">
            <a:tbl>
              <a:tblPr>
                <a:noFill/>
                <a:tableStyleId>{93BE694F-FC5D-4332-BE62-70EAE05F14B4}</a:tableStyleId>
              </a:tblPr>
              <a:tblGrid>
                <a:gridCol w="1955800"/>
                <a:gridCol w="1955800"/>
                <a:gridCol w="1955800"/>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Connect</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Infer</a:t>
                      </a:r>
                      <a:endParaRPr b="1" sz="12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r>
            </a:tbl>
          </a:graphicData>
        </a:graphic>
      </p:graphicFrame>
      <p:graphicFrame>
        <p:nvGraphicFramePr>
          <p:cNvPr id="76" name="Google Shape;76;p14"/>
          <p:cNvGraphicFramePr/>
          <p:nvPr/>
        </p:nvGraphicFramePr>
        <p:xfrm>
          <a:off x="952500" y="7391400"/>
          <a:ext cx="3000000" cy="3000000"/>
        </p:xfrm>
        <a:graphic>
          <a:graphicData uri="http://schemas.openxmlformats.org/drawingml/2006/table">
            <a:tbl>
              <a:tblPr>
                <a:noFill/>
                <a:tableStyleId>{93BE694F-FC5D-4332-BE62-70EAE05F14B4}</a:tableStyleId>
              </a:tblPr>
              <a:tblGrid>
                <a:gridCol w="2933700"/>
                <a:gridCol w="2933700"/>
              </a:tblGrid>
              <a:tr h="381000">
                <a:tc>
                  <a:txBody>
                    <a:bodyPr/>
                    <a:lstStyle/>
                    <a:p>
                      <a:pPr indent="0" lvl="0" marL="0" rtl="0" algn="l">
                        <a:spcBef>
                          <a:spcPts val="0"/>
                        </a:spcBef>
                        <a:spcAft>
                          <a:spcPts val="0"/>
                        </a:spcAft>
                        <a:buNone/>
                      </a:pPr>
                      <a:r>
                        <a:rPr lang="en" sz="1200">
                          <a:latin typeface="Inter"/>
                          <a:ea typeface="Inter"/>
                          <a:cs typeface="Inter"/>
                          <a:sym typeface="Inter"/>
                        </a:rPr>
                        <a:t>Top Left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a:txBody>
                    <a:bodyPr/>
                    <a:lstStyle/>
                    <a:p>
                      <a:pPr indent="0" lvl="0" marL="0" rtl="0" algn="r">
                        <a:spcBef>
                          <a:spcPts val="0"/>
                        </a:spcBef>
                        <a:spcAft>
                          <a:spcPts val="0"/>
                        </a:spcAft>
                        <a:buNone/>
                      </a:pPr>
                      <a:r>
                        <a:rPr lang="en" sz="1200">
                          <a:latin typeface="Inter"/>
                          <a:ea typeface="Inter"/>
                          <a:cs typeface="Inter"/>
                          <a:sym typeface="Inter"/>
                        </a:rPr>
                        <a:t>Top Right</a:t>
                      </a:r>
                      <a:endParaRPr sz="12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Bottom Left</a:t>
                      </a:r>
                      <a:endParaRPr sz="1200">
                        <a:latin typeface="Inter"/>
                        <a:ea typeface="Inter"/>
                        <a:cs typeface="Inter"/>
                        <a:sym typeface="Inter"/>
                      </a:endParaRPr>
                    </a:p>
                  </a:txBody>
                  <a:tcPr marT="91425" marB="91425" marR="91425" marL="91425"/>
                </a:tc>
                <a:tc>
                  <a:txBody>
                    <a:bodyPr/>
                    <a:lstStyle/>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rPr lang="en" sz="1200">
                          <a:latin typeface="Inter"/>
                          <a:ea typeface="Inter"/>
                          <a:cs typeface="Inter"/>
                          <a:sym typeface="Inter"/>
                        </a:rPr>
                        <a:t>Bottom Right</a:t>
                      </a:r>
                      <a:endParaRPr sz="1200">
                        <a:latin typeface="Inter"/>
                        <a:ea typeface="Inter"/>
                        <a:cs typeface="Inter"/>
                        <a:sym typeface="Inter"/>
                      </a:endParaRPr>
                    </a:p>
                  </a:txBody>
                  <a:tcPr marT="91425" marB="91425" marR="91425" marL="91425"/>
                </a:tc>
              </a:tr>
            </a:tbl>
          </a:graphicData>
        </a:graphic>
      </p:graphicFrame>
      <p:pic>
        <p:nvPicPr>
          <p:cNvPr id="77" name="Google Shape;77;p14"/>
          <p:cNvPicPr preferRelativeResize="0"/>
          <p:nvPr/>
        </p:nvPicPr>
        <p:blipFill>
          <a:blip r:embed="rId4">
            <a:alphaModFix/>
          </a:blip>
          <a:stretch>
            <a:fillRect/>
          </a:stretch>
        </p:blipFill>
        <p:spPr>
          <a:xfrm>
            <a:off x="1436797" y="640475"/>
            <a:ext cx="4898805" cy="32481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1" name="Shape 81"/>
        <p:cNvGrpSpPr/>
        <p:nvPr/>
      </p:nvGrpSpPr>
      <p:grpSpPr>
        <a:xfrm>
          <a:off x="0" y="0"/>
          <a:ext cx="0" cy="0"/>
          <a:chOff x="0" y="0"/>
          <a:chExt cx="0" cy="0"/>
        </a:xfrm>
      </p:grpSpPr>
      <p:sp>
        <p:nvSpPr>
          <p:cNvPr id="82" name="Google Shape;82;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“Spot the Differences” - Boston Massacre</a:t>
            </a:r>
            <a:endParaRPr sz="1900">
              <a:solidFill>
                <a:schemeClr val="dk1"/>
              </a:solidFill>
              <a:latin typeface="Halant"/>
              <a:ea typeface="Halant"/>
              <a:cs typeface="Halant"/>
              <a:sym typeface="Halant"/>
            </a:endParaRPr>
          </a:p>
        </p:txBody>
      </p:sp>
      <p:pic>
        <p:nvPicPr>
          <p:cNvPr id="83" name="Google Shape;83;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4" name="Google Shape;84;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5" name="Google Shape;85;p15"/>
          <p:cNvPicPr preferRelativeResize="0"/>
          <p:nvPr/>
        </p:nvPicPr>
        <p:blipFill rotWithShape="1">
          <a:blip r:embed="rId4">
            <a:alphaModFix/>
          </a:blip>
          <a:srcRect b="50091" l="29040" r="24284" t="33527"/>
          <a:stretch/>
        </p:blipFill>
        <p:spPr>
          <a:xfrm>
            <a:off x="378287" y="492000"/>
            <a:ext cx="4729825" cy="1106346"/>
          </a:xfrm>
          <a:prstGeom prst="rect">
            <a:avLst/>
          </a:prstGeom>
          <a:noFill/>
          <a:ln>
            <a:noFill/>
          </a:ln>
        </p:spPr>
      </p:pic>
      <p:graphicFrame>
        <p:nvGraphicFramePr>
          <p:cNvPr id="86" name="Google Shape;86;p15"/>
          <p:cNvGraphicFramePr/>
          <p:nvPr/>
        </p:nvGraphicFramePr>
        <p:xfrm>
          <a:off x="304802" y="1613525"/>
          <a:ext cx="3000000" cy="3000000"/>
        </p:xfrm>
        <a:graphic>
          <a:graphicData uri="http://schemas.openxmlformats.org/drawingml/2006/table">
            <a:tbl>
              <a:tblPr>
                <a:noFill/>
                <a:tableStyleId>{93BE694F-FC5D-4332-BE62-70EAE05F14B4}</a:tableStyleId>
              </a:tblPr>
              <a:tblGrid>
                <a:gridCol w="3768225"/>
                <a:gridCol w="3394525"/>
              </a:tblGrid>
              <a:tr h="443550">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Henry Pelham, “The Fruits of Arbitrary Power, or the Bloody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Paul Revere, “The Boston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275875">
                <a:tc>
                  <a:txBody>
                    <a:bodyPr/>
                    <a:lstStyle/>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10800">
                <a:tc gridSpan="2">
                  <a:txBody>
                    <a:bodyPr/>
                    <a:lstStyle/>
                    <a:p>
                      <a:pPr indent="0" lvl="0" marL="0" rtl="0" algn="l">
                        <a:spcBef>
                          <a:spcPts val="0"/>
                        </a:spcBef>
                        <a:spcAft>
                          <a:spcPts val="0"/>
                        </a:spcAft>
                        <a:buClr>
                          <a:schemeClr val="dk1"/>
                        </a:buClr>
                        <a:buSzPts val="1200"/>
                        <a:buFont typeface="Arial"/>
                        <a:buNone/>
                      </a:pPr>
                      <a:r>
                        <a:rPr lang="en" sz="1100">
                          <a:solidFill>
                            <a:schemeClr val="dk1"/>
                          </a:solidFill>
                          <a:latin typeface="Halant"/>
                          <a:ea typeface="Halant"/>
                          <a:cs typeface="Halant"/>
                          <a:sym typeface="Halant"/>
                        </a:rPr>
                        <a:t>Source: Serena Zabin, </a:t>
                      </a:r>
                      <a:r>
                        <a:rPr i="1" lang="en" sz="1100">
                          <a:solidFill>
                            <a:schemeClr val="dk1"/>
                          </a:solidFill>
                          <a:latin typeface="Halant"/>
                          <a:ea typeface="Halant"/>
                          <a:cs typeface="Halant"/>
                          <a:sym typeface="Halant"/>
                        </a:rPr>
                        <a:t>The Boston Massacre: A Family History</a:t>
                      </a:r>
                      <a:r>
                        <a:rPr lang="en" sz="1100">
                          <a:solidFill>
                            <a:schemeClr val="dk1"/>
                          </a:solidFill>
                          <a:latin typeface="Halant"/>
                          <a:ea typeface="Halant"/>
                          <a:cs typeface="Halant"/>
                          <a:sym typeface="Halant"/>
                        </a:rPr>
                        <a:t>, 2020.</a:t>
                      </a:r>
                      <a:endParaRPr sz="11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2169500">
                <a:tc gridSpan="2">
                  <a:txBody>
                    <a:bodyPr/>
                    <a:lstStyle/>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“By his [Paul Revere’s] side lay young Henry Pelham’s vivid sketch of the shootings. It was good, and Revere was happy to copy it closely, but not slavishly…</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He would make one clear addition. The story needed a strong title; other changes could be subtler. In the meantime, what else should he do to tell the right story? Perhaps assign the name “Butcher’s Hall” to the Custom House?... his viewers would understand that, while the bloodthirsty soldiers pulled the trigger, the tax-collecting customs officials were ultimately responsible for the violence and the deaths. “Butcher’s Hall” would make it quite clear that if the imperial administration back in London had simply allowed the colonies to contribute money to the empire’s upkeep exactly as they had done before, this disaster would never have happened…</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Revere retitled the engraving “THE BLOODY MASSACRE: Perpetrated in King Street, Boston on March 5, 1770 by a party of the 29th Regt.” Now the title emphasized the gore, the central square, and, most of all, the guilty. Now it told exactly the story Revere wanted, the narrative of the Boston Massacre that </a:t>
                      </a:r>
                      <a:r>
                        <a:rPr lang="en" sz="1100">
                          <a:solidFill>
                            <a:schemeClr val="dk1"/>
                          </a:solidFill>
                          <a:latin typeface="Inter"/>
                          <a:ea typeface="Inter"/>
                          <a:cs typeface="Inter"/>
                          <a:sym typeface="Inter"/>
                        </a:rPr>
                        <a:t>would</a:t>
                      </a:r>
                      <a:r>
                        <a:rPr lang="en" sz="1100">
                          <a:solidFill>
                            <a:schemeClr val="dk1"/>
                          </a:solidFill>
                          <a:latin typeface="Inter"/>
                          <a:ea typeface="Inter"/>
                          <a:cs typeface="Inter"/>
                          <a:sym typeface="Inter"/>
                        </a:rPr>
                        <a:t> endure for centuries.</a:t>
                      </a:r>
                      <a:endParaRPr sz="11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pic>
        <p:nvPicPr>
          <p:cNvPr id="87" name="Google Shape;87;p15"/>
          <p:cNvPicPr preferRelativeResize="0"/>
          <p:nvPr/>
        </p:nvPicPr>
        <p:blipFill rotWithShape="1">
          <a:blip r:embed="rId5">
            <a:alphaModFix/>
          </a:blip>
          <a:srcRect b="7122" l="0" r="0" t="6855"/>
          <a:stretch/>
        </p:blipFill>
        <p:spPr>
          <a:xfrm>
            <a:off x="616400" y="2276430"/>
            <a:ext cx="3105550" cy="3687144"/>
          </a:xfrm>
          <a:prstGeom prst="rect">
            <a:avLst/>
          </a:prstGeom>
          <a:noFill/>
          <a:ln>
            <a:noFill/>
          </a:ln>
        </p:spPr>
      </p:pic>
      <p:pic>
        <p:nvPicPr>
          <p:cNvPr id="88" name="Google Shape;88;p15"/>
          <p:cNvPicPr preferRelativeResize="0"/>
          <p:nvPr/>
        </p:nvPicPr>
        <p:blipFill>
          <a:blip r:embed="rId6">
            <a:alphaModFix/>
          </a:blip>
          <a:stretch>
            <a:fillRect/>
          </a:stretch>
        </p:blipFill>
        <p:spPr>
          <a:xfrm>
            <a:off x="4197800" y="2391218"/>
            <a:ext cx="3105549" cy="3496151"/>
          </a:xfrm>
          <a:prstGeom prst="rect">
            <a:avLst/>
          </a:prstGeom>
          <a:noFill/>
          <a:ln>
            <a:noFill/>
          </a:ln>
        </p:spPr>
      </p:pic>
      <p:sp>
        <p:nvSpPr>
          <p:cNvPr id="89" name="Google Shape;89;p15"/>
          <p:cNvSpPr txBox="1"/>
          <p:nvPr/>
        </p:nvSpPr>
        <p:spPr>
          <a:xfrm>
            <a:off x="5262025" y="592675"/>
            <a:ext cx="2111700" cy="8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Circle the differences identified in the images and the text.</a:t>
            </a:r>
            <a:endParaRPr sz="1200">
              <a:solidFill>
                <a:schemeClr val="dk1"/>
              </a:solidFill>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Comparison: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Boston Massacre</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95" name="Google Shape;95;p1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96" name="Google Shape;96;p16"/>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97" name="Google Shape;97;p16"/>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98" name="Google Shape;98;p16"/>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9" name="Google Shape;99;p16"/>
          <p:cNvSpPr txBox="1"/>
          <p:nvPr/>
        </p:nvSpPr>
        <p:spPr>
          <a:xfrm>
            <a:off x="670050" y="11112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pic>
        <p:nvPicPr>
          <p:cNvPr id="100" name="Google Shape;100;p16" title="Bufford.png"/>
          <p:cNvPicPr preferRelativeResize="0"/>
          <p:nvPr/>
        </p:nvPicPr>
        <p:blipFill rotWithShape="1">
          <a:blip r:embed="rId5">
            <a:alphaModFix/>
          </a:blip>
          <a:srcRect b="0" l="8960" r="8456" t="5186"/>
          <a:stretch/>
        </p:blipFill>
        <p:spPr>
          <a:xfrm>
            <a:off x="1385122" y="6634800"/>
            <a:ext cx="1589750" cy="1366077"/>
          </a:xfrm>
          <a:prstGeom prst="rect">
            <a:avLst/>
          </a:prstGeom>
          <a:noFill/>
          <a:ln>
            <a:noFill/>
          </a:ln>
        </p:spPr>
      </p:pic>
      <p:pic>
        <p:nvPicPr>
          <p:cNvPr id="101" name="Google Shape;101;p16" title="Revere.png"/>
          <p:cNvPicPr preferRelativeResize="0"/>
          <p:nvPr/>
        </p:nvPicPr>
        <p:blipFill rotWithShape="1">
          <a:blip r:embed="rId6">
            <a:alphaModFix/>
          </a:blip>
          <a:srcRect b="0" l="13295" r="12591" t="0"/>
          <a:stretch/>
        </p:blipFill>
        <p:spPr>
          <a:xfrm>
            <a:off x="1450575" y="1517700"/>
            <a:ext cx="1340150" cy="1639150"/>
          </a:xfrm>
          <a:prstGeom prst="rect">
            <a:avLst/>
          </a:prstGeom>
          <a:noFill/>
          <a:ln>
            <a:noFill/>
          </a:ln>
        </p:spPr>
      </p:pic>
      <p:pic>
        <p:nvPicPr>
          <p:cNvPr id="102" name="Google Shape;102;p16" title="Box_262_30-n-031-0713.jpg"/>
          <p:cNvPicPr preferRelativeResize="0"/>
          <p:nvPr/>
        </p:nvPicPr>
        <p:blipFill rotWithShape="1">
          <a:blip r:embed="rId7">
            <a:alphaModFix/>
          </a:blip>
          <a:srcRect b="25747" l="28668" r="19073" t="25098"/>
          <a:stretch/>
        </p:blipFill>
        <p:spPr>
          <a:xfrm>
            <a:off x="5414275" y="1605528"/>
            <a:ext cx="1340151" cy="1541304"/>
          </a:xfrm>
          <a:prstGeom prst="rect">
            <a:avLst/>
          </a:prstGeom>
          <a:noFill/>
          <a:ln>
            <a:noFill/>
          </a:ln>
        </p:spPr>
      </p:pic>
      <p:pic>
        <p:nvPicPr>
          <p:cNvPr id="103" name="Google Shape;103;p16" title="Alonzo.jpeg"/>
          <p:cNvPicPr preferRelativeResize="0"/>
          <p:nvPr/>
        </p:nvPicPr>
        <p:blipFill rotWithShape="1">
          <a:blip r:embed="rId8">
            <a:alphaModFix/>
          </a:blip>
          <a:srcRect b="0" l="12607" r="12614" t="15333"/>
          <a:stretch/>
        </p:blipFill>
        <p:spPr>
          <a:xfrm>
            <a:off x="5168675" y="6634801"/>
            <a:ext cx="1589751" cy="1361869"/>
          </a:xfrm>
          <a:prstGeom prst="rect">
            <a:avLst/>
          </a:prstGeom>
          <a:noFill/>
          <a:ln>
            <a:noFill/>
          </a:ln>
        </p:spPr>
      </p:pic>
      <p:graphicFrame>
        <p:nvGraphicFramePr>
          <p:cNvPr id="104" name="Google Shape;104;p16"/>
          <p:cNvGraphicFramePr/>
          <p:nvPr/>
        </p:nvGraphicFramePr>
        <p:xfrm>
          <a:off x="477675" y="3267300"/>
          <a:ext cx="3000000" cy="3000000"/>
        </p:xfrm>
        <a:graphic>
          <a:graphicData uri="http://schemas.openxmlformats.org/drawingml/2006/table">
            <a:tbl>
              <a:tblPr>
                <a:noFill/>
                <a:tableStyleId>{93BE694F-FC5D-4332-BE62-70EAE05F14B4}</a:tableStyleId>
              </a:tblPr>
              <a:tblGrid>
                <a:gridCol w="3417150"/>
                <a:gridCol w="3417150"/>
              </a:tblGrid>
              <a:tr h="1628525">
                <a:tc>
                  <a:txBody>
                    <a:bodyPr/>
                    <a:lstStyle/>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do you notice in this image?</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a:t>
                      </a:r>
                      <a:r>
                        <a:rPr lang="en" sz="1000">
                          <a:latin typeface="Inter"/>
                          <a:ea typeface="Inter"/>
                          <a:cs typeface="Inter"/>
                          <a:sym typeface="Inter"/>
                        </a:rPr>
                        <a:t>perspective</a:t>
                      </a:r>
                      <a:r>
                        <a:rPr lang="en" sz="1000">
                          <a:latin typeface="Inter"/>
                          <a:ea typeface="Inter"/>
                          <a:cs typeface="Inter"/>
                          <a:sym typeface="Inter"/>
                        </a:rPr>
                        <a:t> of the event is portrayed here?</a:t>
                      </a:r>
                      <a:endParaRPr sz="1000">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r>
              <a:tr h="1628525">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r>
            </a:tbl>
          </a:graphicData>
        </a:graphic>
      </p:graphicFrame>
      <p:sp>
        <p:nvSpPr>
          <p:cNvPr id="105" name="Google Shape;105;p16"/>
          <p:cNvSpPr txBox="1"/>
          <p:nvPr/>
        </p:nvSpPr>
        <p:spPr>
          <a:xfrm>
            <a:off x="469050" y="1593900"/>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1: Revere, 1770.</a:t>
            </a:r>
            <a:endParaRPr sz="1000">
              <a:solidFill>
                <a:schemeClr val="dk1"/>
              </a:solidFill>
              <a:latin typeface="Inter"/>
              <a:ea typeface="Inter"/>
              <a:cs typeface="Inter"/>
              <a:sym typeface="Inter"/>
            </a:endParaRPr>
          </a:p>
        </p:txBody>
      </p:sp>
      <p:sp>
        <p:nvSpPr>
          <p:cNvPr id="106" name="Google Shape;106;p16"/>
          <p:cNvSpPr txBox="1"/>
          <p:nvPr/>
        </p:nvSpPr>
        <p:spPr>
          <a:xfrm>
            <a:off x="498838" y="6658125"/>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2: Bufford, 1856.</a:t>
            </a:r>
            <a:endParaRPr sz="1000">
              <a:solidFill>
                <a:schemeClr val="dk1"/>
              </a:solidFill>
              <a:latin typeface="Inter"/>
              <a:ea typeface="Inter"/>
              <a:cs typeface="Inter"/>
              <a:sym typeface="Inter"/>
            </a:endParaRPr>
          </a:p>
        </p:txBody>
      </p:sp>
      <p:sp>
        <p:nvSpPr>
          <p:cNvPr id="107" name="Google Shape;107;p16"/>
          <p:cNvSpPr txBox="1"/>
          <p:nvPr/>
        </p:nvSpPr>
        <p:spPr>
          <a:xfrm>
            <a:off x="4270763" y="6634813"/>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3: </a:t>
            </a:r>
            <a:r>
              <a:rPr lang="en" sz="1000">
                <a:solidFill>
                  <a:schemeClr val="dk1"/>
                </a:solidFill>
                <a:latin typeface="Inter"/>
                <a:ea typeface="Inter"/>
                <a:cs typeface="Inter"/>
                <a:sym typeface="Inter"/>
              </a:rPr>
              <a:t>Chappel</a:t>
            </a:r>
            <a:r>
              <a:rPr lang="en" sz="1000">
                <a:solidFill>
                  <a:schemeClr val="dk1"/>
                </a:solidFill>
                <a:latin typeface="Inter"/>
                <a:ea typeface="Inter"/>
                <a:cs typeface="Inter"/>
                <a:sym typeface="Inter"/>
              </a:rPr>
              <a:t>, 1868.</a:t>
            </a:r>
            <a:endParaRPr sz="1000">
              <a:solidFill>
                <a:schemeClr val="dk1"/>
              </a:solidFill>
              <a:latin typeface="Inter"/>
              <a:ea typeface="Inter"/>
              <a:cs typeface="Inter"/>
              <a:sym typeface="Inter"/>
            </a:endParaRPr>
          </a:p>
        </p:txBody>
      </p:sp>
      <p:sp>
        <p:nvSpPr>
          <p:cNvPr id="108" name="Google Shape;108;p16"/>
          <p:cNvSpPr txBox="1"/>
          <p:nvPr/>
        </p:nvSpPr>
        <p:spPr>
          <a:xfrm>
            <a:off x="4421125" y="1593900"/>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4: </a:t>
            </a:r>
            <a:r>
              <a:rPr i="1" lang="en" sz="1000">
                <a:solidFill>
                  <a:schemeClr val="dk1"/>
                </a:solidFill>
                <a:latin typeface="Inter"/>
                <a:ea typeface="Inter"/>
                <a:cs typeface="Inter"/>
                <a:sym typeface="Inter"/>
              </a:rPr>
              <a:t>Harper’s</a:t>
            </a:r>
            <a:r>
              <a:rPr lang="en" sz="1000">
                <a:solidFill>
                  <a:schemeClr val="dk1"/>
                </a:solidFill>
                <a:latin typeface="Inter"/>
                <a:ea typeface="Inter"/>
                <a:cs typeface="Inter"/>
                <a:sym typeface="Inter"/>
              </a:rPr>
              <a:t>, 1883</a:t>
            </a:r>
            <a:endParaRPr sz="1000">
              <a:solidFill>
                <a:schemeClr val="dk1"/>
              </a:solidFill>
              <a:latin typeface="Inter"/>
              <a:ea typeface="Inter"/>
              <a:cs typeface="Inter"/>
              <a:sym typeface="Inter"/>
            </a:endParaRPr>
          </a:p>
        </p:txBody>
      </p:sp>
      <p:sp>
        <p:nvSpPr>
          <p:cNvPr id="109" name="Google Shape;109;p16"/>
          <p:cNvSpPr txBox="1"/>
          <p:nvPr/>
        </p:nvSpPr>
        <p:spPr>
          <a:xfrm>
            <a:off x="498850" y="8109850"/>
            <a:ext cx="6804600" cy="11136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Reflection: How can visual depictions of historical events shape our </a:t>
            </a:r>
            <a:r>
              <a:rPr lang="en" sz="1000">
                <a:solidFill>
                  <a:schemeClr val="dk1"/>
                </a:solidFill>
                <a:latin typeface="Inter"/>
                <a:ea typeface="Inter"/>
                <a:cs typeface="Inter"/>
                <a:sym typeface="Inter"/>
              </a:rPr>
              <a:t>understanding</a:t>
            </a:r>
            <a:r>
              <a:rPr lang="en" sz="1000">
                <a:solidFill>
                  <a:schemeClr val="dk1"/>
                </a:solidFill>
                <a:latin typeface="Inter"/>
                <a:ea typeface="Inter"/>
                <a:cs typeface="Inter"/>
                <a:sym typeface="Inter"/>
              </a:rPr>
              <a:t> of the past?</a:t>
            </a:r>
            <a:endParaRPr sz="1000">
              <a:solidFill>
                <a:schemeClr val="dk1"/>
              </a:solidFill>
              <a:latin typeface="Inter"/>
              <a:ea typeface="Inter"/>
              <a:cs typeface="Inter"/>
              <a:sym typeface="Inter"/>
            </a:endParaRPr>
          </a:p>
        </p:txBody>
      </p:sp>
      <p:pic>
        <p:nvPicPr>
          <p:cNvPr id="110" name="Google Shape;110;p16" title="Comparison@2x transparent.png"/>
          <p:cNvPicPr preferRelativeResize="0"/>
          <p:nvPr/>
        </p:nvPicPr>
        <p:blipFill rotWithShape="1">
          <a:blip r:embed="rId9">
            <a:alphaModFix/>
          </a:blip>
          <a:srcRect b="0" l="0" r="0" t="0"/>
          <a:stretch/>
        </p:blipFill>
        <p:spPr>
          <a:xfrm>
            <a:off x="3518013" y="2420473"/>
            <a:ext cx="736375" cy="736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4" name="Shape 114"/>
        <p:cNvGrpSpPr/>
        <p:nvPr/>
      </p:nvGrpSpPr>
      <p:grpSpPr>
        <a:xfrm>
          <a:off x="0" y="0"/>
          <a:ext cx="0" cy="0"/>
          <a:chOff x="0" y="0"/>
          <a:chExt cx="0" cy="0"/>
        </a:xfrm>
      </p:grpSpPr>
      <p:sp>
        <p:nvSpPr>
          <p:cNvPr id="115" name="Google Shape;115;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a:t>
            </a:r>
            <a:endParaRPr sz="1900">
              <a:solidFill>
                <a:schemeClr val="dk1"/>
              </a:solidFill>
              <a:latin typeface="Halant"/>
              <a:ea typeface="Halant"/>
              <a:cs typeface="Halant"/>
              <a:sym typeface="Halant"/>
            </a:endParaRPr>
          </a:p>
        </p:txBody>
      </p:sp>
      <p:pic>
        <p:nvPicPr>
          <p:cNvPr id="116" name="Google Shape;116;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7" name="Google Shape;117;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8" name="Google Shape;118;p17"/>
          <p:cNvSpPr txBox="1"/>
          <p:nvPr/>
        </p:nvSpPr>
        <p:spPr>
          <a:xfrm>
            <a:off x="730950" y="802700"/>
            <a:ext cx="6310500" cy="15369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119" name="Google Shape;119;p17"/>
          <p:cNvSpPr/>
          <p:nvPr/>
        </p:nvSpPr>
        <p:spPr>
          <a:xfrm>
            <a:off x="779025" y="2481075"/>
            <a:ext cx="3564600" cy="2776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 name="Google Shape;120;p17"/>
          <p:cNvSpPr txBox="1"/>
          <p:nvPr/>
        </p:nvSpPr>
        <p:spPr>
          <a:xfrm>
            <a:off x="867400" y="4833975"/>
            <a:ext cx="33387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sz="1200">
              <a:solidFill>
                <a:schemeClr val="dk1"/>
              </a:solidFill>
              <a:latin typeface="Inter"/>
              <a:ea typeface="Inter"/>
              <a:cs typeface="Inter"/>
              <a:sym typeface="Inter"/>
            </a:endParaRPr>
          </a:p>
        </p:txBody>
      </p:sp>
      <p:sp>
        <p:nvSpPr>
          <p:cNvPr id="121" name="Google Shape;121;p17"/>
          <p:cNvSpPr txBox="1"/>
          <p:nvPr/>
        </p:nvSpPr>
        <p:spPr>
          <a:xfrm>
            <a:off x="4481000" y="2401600"/>
            <a:ext cx="25605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rgbClr val="E95C3D"/>
              </a:buClr>
              <a:buSzPts val="1200"/>
              <a:buFont typeface="Inter"/>
              <a:buAutoNum type="arabicPeriod"/>
            </a:pPr>
            <a:r>
              <a:rPr b="1" lang="en" sz="1200" u="sng">
                <a:solidFill>
                  <a:srgbClr val="E95C3D"/>
                </a:solidFill>
                <a:latin typeface="Inter"/>
                <a:ea typeface="Inter"/>
                <a:cs typeface="Inter"/>
                <a:sym typeface="Inter"/>
              </a:rPr>
              <a:t>The Boston Tea Party was a protest.</a:t>
            </a:r>
            <a:endParaRPr b="1" sz="1200" u="sng">
              <a:solidFill>
                <a:srgbClr val="E95C3D"/>
              </a:solidFill>
              <a:latin typeface="Inter"/>
              <a:ea typeface="Inter"/>
              <a:cs typeface="Inter"/>
              <a:sym typeface="Inter"/>
            </a:endParaRPr>
          </a:p>
          <a:p>
            <a:pPr indent="-304800" lvl="0" marL="457200" rtl="0" algn="l">
              <a:lnSpc>
                <a:spcPct val="100000"/>
              </a:lnSpc>
              <a:spcBef>
                <a:spcPts val="1000"/>
              </a:spcBef>
              <a:spcAft>
                <a:spcPts val="0"/>
              </a:spcAft>
              <a:buClr>
                <a:srgbClr val="E95C3D"/>
              </a:buClr>
              <a:buSzPts val="1200"/>
              <a:buFont typeface="Inter"/>
              <a:buAutoNum type="arabicPeriod"/>
            </a:pPr>
            <a:r>
              <a:rPr b="1" lang="en" sz="1200" u="sng">
                <a:solidFill>
                  <a:srgbClr val="E95C3D"/>
                </a:solidFill>
                <a:latin typeface="Inter"/>
                <a:ea typeface="Inter"/>
                <a:cs typeface="Inter"/>
                <a:sym typeface="Inter"/>
              </a:rPr>
              <a:t>Colonists dumped tea.</a:t>
            </a:r>
            <a:endParaRPr b="1" sz="1200" u="sng">
              <a:solidFill>
                <a:srgbClr val="E95C3D"/>
              </a:solidFill>
              <a:latin typeface="Inter"/>
              <a:ea typeface="Inter"/>
              <a:cs typeface="Inter"/>
              <a:sym typeface="Inter"/>
            </a:endParaRPr>
          </a:p>
          <a:p>
            <a:pPr indent="-304800" lvl="0" marL="457200" rtl="0" algn="l">
              <a:lnSpc>
                <a:spcPct val="100000"/>
              </a:lnSpc>
              <a:spcBef>
                <a:spcPts val="1000"/>
              </a:spcBef>
              <a:spcAft>
                <a:spcPts val="0"/>
              </a:spcAft>
              <a:buClr>
                <a:srgbClr val="E95C3D"/>
              </a:buClr>
              <a:buSzPts val="1200"/>
              <a:buFont typeface="Inter"/>
              <a:buAutoNum type="arabicPeriod"/>
            </a:pPr>
            <a:r>
              <a:rPr b="1" lang="en" sz="1200" u="sng">
                <a:solidFill>
                  <a:srgbClr val="E95C3D"/>
                </a:solidFill>
                <a:latin typeface="Inter"/>
                <a:ea typeface="Inter"/>
                <a:cs typeface="Inter"/>
                <a:sym typeface="Inter"/>
              </a:rPr>
              <a:t>It was against the Tea Act.</a:t>
            </a:r>
            <a:endParaRPr b="1" sz="1200" u="sng">
              <a:solidFill>
                <a:srgbClr val="E95C3D"/>
              </a:solidFill>
              <a:latin typeface="Inter"/>
              <a:ea typeface="Inter"/>
              <a:cs typeface="Inter"/>
              <a:sym typeface="Inter"/>
            </a:endParaRPr>
          </a:p>
          <a:p>
            <a:pPr indent="-304800" lvl="0" marL="457200" rtl="0" algn="l">
              <a:lnSpc>
                <a:spcPct val="100000"/>
              </a:lnSpc>
              <a:spcBef>
                <a:spcPts val="1000"/>
              </a:spcBef>
              <a:spcAft>
                <a:spcPts val="1000"/>
              </a:spcAft>
              <a:buClr>
                <a:srgbClr val="E95C3D"/>
              </a:buClr>
              <a:buSzPts val="1200"/>
              <a:buFont typeface="Inter"/>
              <a:buAutoNum type="arabicPeriod"/>
            </a:pPr>
            <a:r>
              <a:rPr b="1" lang="en" sz="1200" u="sng">
                <a:solidFill>
                  <a:srgbClr val="E95C3D"/>
                </a:solidFill>
                <a:latin typeface="Inter"/>
                <a:ea typeface="Inter"/>
                <a:cs typeface="Inter"/>
                <a:sym typeface="Inter"/>
              </a:rPr>
              <a:t>It showed the changing relationship.</a:t>
            </a:r>
            <a:endParaRPr b="1" sz="1200" u="sng">
              <a:solidFill>
                <a:srgbClr val="E95C3D"/>
              </a:solidFill>
              <a:latin typeface="Inter"/>
              <a:ea typeface="Inter"/>
              <a:cs typeface="Inter"/>
              <a:sym typeface="Inter"/>
            </a:endParaRPr>
          </a:p>
        </p:txBody>
      </p:sp>
      <p:sp>
        <p:nvSpPr>
          <p:cNvPr id="122" name="Google Shape;122;p17"/>
          <p:cNvSpPr txBox="1"/>
          <p:nvPr/>
        </p:nvSpPr>
        <p:spPr>
          <a:xfrm>
            <a:off x="469050" y="5181600"/>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123" name="Google Shape;123;p17"/>
          <p:cNvGraphicFramePr/>
          <p:nvPr/>
        </p:nvGraphicFramePr>
        <p:xfrm>
          <a:off x="381550" y="5591675"/>
          <a:ext cx="3000000" cy="3000000"/>
        </p:xfrm>
        <a:graphic>
          <a:graphicData uri="http://schemas.openxmlformats.org/drawingml/2006/table">
            <a:tbl>
              <a:tblPr>
                <a:noFill/>
                <a:tableStyleId>{93BE694F-FC5D-4332-BE62-70EAE05F14B4}</a:tableStyleId>
              </a:tblPr>
              <a:tblGrid>
                <a:gridCol w="3546500"/>
                <a:gridCol w="3546500"/>
              </a:tblGrid>
              <a:tr h="1710625">
                <a:tc>
                  <a:txBody>
                    <a:bodyPr/>
                    <a:lstStyle/>
                    <a:p>
                      <a:pPr indent="0" lvl="0" marL="0" rtl="0" algn="ctr">
                        <a:spcBef>
                          <a:spcPts val="0"/>
                        </a:spcBef>
                        <a:spcAft>
                          <a:spcPts val="0"/>
                        </a:spcAft>
                        <a:buNone/>
                      </a:pPr>
                      <a:r>
                        <a:rPr b="1" lang="en" sz="1200">
                          <a:latin typeface="Inter"/>
                          <a:ea typeface="Inter"/>
                          <a:cs typeface="Inter"/>
                          <a:sym typeface="Inter"/>
                        </a:rPr>
                        <a:t>DOK 1</a:t>
                      </a:r>
                      <a:endParaRPr b="1"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Identifying what is explicitly shown</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2</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Noticing patterns, making basic connections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200">
                          <a:latin typeface="Inter"/>
                          <a:ea typeface="Inter"/>
                          <a:cs typeface="Inter"/>
                          <a:sym typeface="Inter"/>
                        </a:rPr>
                        <a:t>DOK 3</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Analyzing purpose, audience, and perspective</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4</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Contextualizing and developing interpretations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questions does this image raise that we could investigate further using other sources?</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124" name="Google Shape;124;p17"/>
          <p:cNvPicPr preferRelativeResize="0"/>
          <p:nvPr/>
        </p:nvPicPr>
        <p:blipFill>
          <a:blip r:embed="rId4">
            <a:alphaModFix/>
          </a:blip>
          <a:stretch>
            <a:fillRect/>
          </a:stretch>
        </p:blipFill>
        <p:spPr>
          <a:xfrm>
            <a:off x="823394" y="2531997"/>
            <a:ext cx="3475862" cy="2304675"/>
          </a:xfrm>
          <a:prstGeom prst="rect">
            <a:avLst/>
          </a:prstGeom>
          <a:noFill/>
          <a:ln>
            <a:noFill/>
          </a:ln>
        </p:spPr>
      </p:pic>
      <p:sp>
        <p:nvSpPr>
          <p:cNvPr id="125" name="Google Shape;125;p17"/>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 (Exemplar)</a:t>
            </a:r>
            <a:endParaRPr sz="1900">
              <a:solidFill>
                <a:schemeClr val="dk1"/>
              </a:solidFill>
              <a:latin typeface="Halant"/>
              <a:ea typeface="Halant"/>
              <a:cs typeface="Halant"/>
              <a:sym typeface="Halant"/>
            </a:endParaRPr>
          </a:p>
        </p:txBody>
      </p:sp>
      <p:pic>
        <p:nvPicPr>
          <p:cNvPr id="131" name="Google Shape;131;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2" name="Google Shape;132;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18"/>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4" name="Google Shape;134;p18"/>
          <p:cNvSpPr txBox="1"/>
          <p:nvPr/>
        </p:nvSpPr>
        <p:spPr>
          <a:xfrm>
            <a:off x="469050" y="4382800"/>
            <a:ext cx="68343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200">
              <a:solidFill>
                <a:schemeClr val="dk1"/>
              </a:solidFill>
              <a:latin typeface="Inter"/>
              <a:ea typeface="Inter"/>
              <a:cs typeface="Inter"/>
              <a:sym typeface="Inter"/>
            </a:endParaRPr>
          </a:p>
        </p:txBody>
      </p:sp>
      <p:sp>
        <p:nvSpPr>
          <p:cNvPr id="135" name="Google Shape;135;p18"/>
          <p:cNvSpPr txBox="1"/>
          <p:nvPr/>
        </p:nvSpPr>
        <p:spPr>
          <a:xfrm>
            <a:off x="1436800" y="3893650"/>
            <a:ext cx="4898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a:p>
        </p:txBody>
      </p:sp>
      <p:graphicFrame>
        <p:nvGraphicFramePr>
          <p:cNvPr id="136" name="Google Shape;136;p18"/>
          <p:cNvGraphicFramePr/>
          <p:nvPr/>
        </p:nvGraphicFramePr>
        <p:xfrm>
          <a:off x="952500" y="4953000"/>
          <a:ext cx="3000000" cy="3000000"/>
        </p:xfrm>
        <a:graphic>
          <a:graphicData uri="http://schemas.openxmlformats.org/drawingml/2006/table">
            <a:tbl>
              <a:tblPr>
                <a:noFill/>
                <a:tableStyleId>{93BE694F-FC5D-4332-BE62-70EAE05F14B4}</a:tableStyleId>
              </a:tblPr>
              <a:tblGrid>
                <a:gridCol w="1955800"/>
                <a:gridCol w="1955800"/>
                <a:gridCol w="1955800"/>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Connect</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Infer</a:t>
                      </a:r>
                      <a:endParaRPr b="1" sz="12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prominent element is the colonists actively dumping tea overboard from the ships.</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reminds me about what I learned about how colonists attitudes toward the British were changing.</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 think the artist is showing the unity and strength of their actions as they stood up for their rights.</a:t>
                      </a:r>
                      <a:endParaRPr b="1" sz="1200">
                        <a:solidFill>
                          <a:srgbClr val="E95C3D"/>
                        </a:solidFill>
                        <a:latin typeface="Inter"/>
                        <a:ea typeface="Inter"/>
                        <a:cs typeface="Inter"/>
                        <a:sym typeface="Inter"/>
                      </a:endParaRPr>
                    </a:p>
                  </a:txBody>
                  <a:tcPr marT="91425" marB="91425" marR="91425" marL="91425"/>
                </a:tc>
              </a:tr>
            </a:tbl>
          </a:graphicData>
        </a:graphic>
      </p:graphicFrame>
      <p:graphicFrame>
        <p:nvGraphicFramePr>
          <p:cNvPr id="137" name="Google Shape;137;p18"/>
          <p:cNvGraphicFramePr/>
          <p:nvPr/>
        </p:nvGraphicFramePr>
        <p:xfrm>
          <a:off x="952500" y="7391400"/>
          <a:ext cx="3000000" cy="3000000"/>
        </p:xfrm>
        <a:graphic>
          <a:graphicData uri="http://schemas.openxmlformats.org/drawingml/2006/table">
            <a:tbl>
              <a:tblPr>
                <a:noFill/>
                <a:tableStyleId>{93BE694F-FC5D-4332-BE62-70EAE05F14B4}</a:tableStyleId>
              </a:tblPr>
              <a:tblGrid>
                <a:gridCol w="2933700"/>
                <a:gridCol w="2933700"/>
              </a:tblGrid>
              <a:tr h="381000">
                <a:tc>
                  <a:txBody>
                    <a:bodyPr/>
                    <a:lstStyle/>
                    <a:p>
                      <a:pPr indent="0" lvl="0" marL="0" rtl="0" algn="l">
                        <a:spcBef>
                          <a:spcPts val="0"/>
                        </a:spcBef>
                        <a:spcAft>
                          <a:spcPts val="0"/>
                        </a:spcAft>
                        <a:buNone/>
                      </a:pPr>
                      <a:r>
                        <a:rPr lang="en" sz="1200">
                          <a:latin typeface="Inter"/>
                          <a:ea typeface="Inter"/>
                          <a:cs typeface="Inter"/>
                          <a:sym typeface="Inter"/>
                        </a:rPr>
                        <a:t>Top Left</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Calm sky and background ships suggest normal life; might symbolize a change “brewing”</a:t>
                      </a:r>
                      <a:endParaRPr sz="1200">
                        <a:latin typeface="Inter"/>
                        <a:ea typeface="Inter"/>
                        <a:cs typeface="Inter"/>
                        <a:sym typeface="Inter"/>
                      </a:endParaRPr>
                    </a:p>
                  </a:txBody>
                  <a:tcPr marT="91425" marB="91425" marR="91425" marL="91425"/>
                </a:tc>
                <a:tc>
                  <a:txBody>
                    <a:bodyPr/>
                    <a:lstStyle/>
                    <a:p>
                      <a:pPr indent="0" lvl="0" marL="0" rtl="0" algn="r">
                        <a:spcBef>
                          <a:spcPts val="0"/>
                        </a:spcBef>
                        <a:spcAft>
                          <a:spcPts val="0"/>
                        </a:spcAft>
                        <a:buNone/>
                      </a:pPr>
                      <a:r>
                        <a:rPr lang="en" sz="1200">
                          <a:latin typeface="Inter"/>
                          <a:ea typeface="Inter"/>
                          <a:cs typeface="Inter"/>
                          <a:sym typeface="Inter"/>
                        </a:rPr>
                        <a:t>Top Right</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crowd on the boat is active and focused; shows teamwork and advanced planning</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Tea crates are broken and floating; shows the damage done to British property</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Bottom Left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Water </a:t>
                      </a:r>
                      <a:r>
                        <a:rPr b="1" lang="en" sz="1200">
                          <a:solidFill>
                            <a:srgbClr val="E95C3D"/>
                          </a:solidFill>
                          <a:latin typeface="Inter"/>
                          <a:ea typeface="Inter"/>
                          <a:cs typeface="Inter"/>
                          <a:sym typeface="Inter"/>
                        </a:rPr>
                        <a:t>splashing</a:t>
                      </a:r>
                      <a:r>
                        <a:rPr b="1" lang="en" sz="1200">
                          <a:solidFill>
                            <a:srgbClr val="E95C3D"/>
                          </a:solidFill>
                          <a:latin typeface="Inter"/>
                          <a:ea typeface="Inter"/>
                          <a:cs typeface="Inter"/>
                          <a:sym typeface="Inter"/>
                        </a:rPr>
                        <a:t>, boxes being thrown; shows motion and anger, signaling protest in action</a:t>
                      </a:r>
                      <a:endParaRPr sz="1200">
                        <a:latin typeface="Inter"/>
                        <a:ea typeface="Inter"/>
                        <a:cs typeface="Inter"/>
                        <a:sym typeface="Inter"/>
                      </a:endParaRPr>
                    </a:p>
                    <a:p>
                      <a:pPr indent="0" lvl="0" marL="0" rtl="0" algn="r">
                        <a:spcBef>
                          <a:spcPts val="0"/>
                        </a:spcBef>
                        <a:spcAft>
                          <a:spcPts val="0"/>
                        </a:spcAft>
                        <a:buNone/>
                      </a:pPr>
                      <a:r>
                        <a:rPr lang="en" sz="1200">
                          <a:latin typeface="Inter"/>
                          <a:ea typeface="Inter"/>
                          <a:cs typeface="Inter"/>
                          <a:sym typeface="Inter"/>
                        </a:rPr>
                        <a:t>Bottom Right</a:t>
                      </a:r>
                      <a:endParaRPr sz="1200">
                        <a:latin typeface="Inter"/>
                        <a:ea typeface="Inter"/>
                        <a:cs typeface="Inter"/>
                        <a:sym typeface="Inter"/>
                      </a:endParaRPr>
                    </a:p>
                  </a:txBody>
                  <a:tcPr marT="91425" marB="91425" marR="91425" marL="91425"/>
                </a:tc>
              </a:tr>
            </a:tbl>
          </a:graphicData>
        </a:graphic>
      </p:graphicFrame>
      <p:pic>
        <p:nvPicPr>
          <p:cNvPr id="138" name="Google Shape;138;p18"/>
          <p:cNvPicPr preferRelativeResize="0"/>
          <p:nvPr/>
        </p:nvPicPr>
        <p:blipFill>
          <a:blip r:embed="rId4">
            <a:alphaModFix/>
          </a:blip>
          <a:stretch>
            <a:fillRect/>
          </a:stretch>
        </p:blipFill>
        <p:spPr>
          <a:xfrm>
            <a:off x="1436797" y="640475"/>
            <a:ext cx="4898805" cy="32481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2" name="Shape 142"/>
        <p:cNvGrpSpPr/>
        <p:nvPr/>
      </p:nvGrpSpPr>
      <p:grpSpPr>
        <a:xfrm>
          <a:off x="0" y="0"/>
          <a:ext cx="0" cy="0"/>
          <a:chOff x="0" y="0"/>
          <a:chExt cx="0" cy="0"/>
        </a:xfrm>
      </p:grpSpPr>
      <p:sp>
        <p:nvSpPr>
          <p:cNvPr id="143" name="Google Shape;143;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“Spot the Differences” - Boston Massacre (Exemplar)</a:t>
            </a:r>
            <a:endParaRPr sz="1900">
              <a:solidFill>
                <a:schemeClr val="dk1"/>
              </a:solidFill>
              <a:latin typeface="Halant"/>
              <a:ea typeface="Halant"/>
              <a:cs typeface="Halant"/>
              <a:sym typeface="Halant"/>
            </a:endParaRPr>
          </a:p>
        </p:txBody>
      </p:sp>
      <p:pic>
        <p:nvPicPr>
          <p:cNvPr id="144" name="Google Shape;144;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5" name="Google Shape;145;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6" name="Google Shape;146;p19"/>
          <p:cNvPicPr preferRelativeResize="0"/>
          <p:nvPr/>
        </p:nvPicPr>
        <p:blipFill rotWithShape="1">
          <a:blip r:embed="rId4">
            <a:alphaModFix/>
          </a:blip>
          <a:srcRect b="50091" l="29040" r="24284" t="33527"/>
          <a:stretch/>
        </p:blipFill>
        <p:spPr>
          <a:xfrm>
            <a:off x="378287" y="492000"/>
            <a:ext cx="4729825" cy="1106346"/>
          </a:xfrm>
          <a:prstGeom prst="rect">
            <a:avLst/>
          </a:prstGeom>
          <a:noFill/>
          <a:ln>
            <a:noFill/>
          </a:ln>
        </p:spPr>
      </p:pic>
      <p:graphicFrame>
        <p:nvGraphicFramePr>
          <p:cNvPr id="147" name="Google Shape;147;p19"/>
          <p:cNvGraphicFramePr/>
          <p:nvPr/>
        </p:nvGraphicFramePr>
        <p:xfrm>
          <a:off x="304802" y="1613525"/>
          <a:ext cx="3000000" cy="3000000"/>
        </p:xfrm>
        <a:graphic>
          <a:graphicData uri="http://schemas.openxmlformats.org/drawingml/2006/table">
            <a:tbl>
              <a:tblPr>
                <a:noFill/>
                <a:tableStyleId>{93BE694F-FC5D-4332-BE62-70EAE05F14B4}</a:tableStyleId>
              </a:tblPr>
              <a:tblGrid>
                <a:gridCol w="3768225"/>
                <a:gridCol w="3394525"/>
              </a:tblGrid>
              <a:tr h="443550">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Henry Pelham, “The Fruits of Arbitrary Power, or the Bloody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Paul Revere, “The Boston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275875">
                <a:tc>
                  <a:txBody>
                    <a:bodyPr/>
                    <a:lstStyle/>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10800">
                <a:tc gridSpan="2">
                  <a:txBody>
                    <a:bodyPr/>
                    <a:lstStyle/>
                    <a:p>
                      <a:pPr indent="0" lvl="0" marL="0" rtl="0" algn="l">
                        <a:spcBef>
                          <a:spcPts val="0"/>
                        </a:spcBef>
                        <a:spcAft>
                          <a:spcPts val="0"/>
                        </a:spcAft>
                        <a:buNone/>
                      </a:pPr>
                      <a:r>
                        <a:rPr lang="en" sz="1100">
                          <a:solidFill>
                            <a:schemeClr val="dk1"/>
                          </a:solidFill>
                          <a:latin typeface="Halant"/>
                          <a:ea typeface="Halant"/>
                          <a:cs typeface="Halant"/>
                          <a:sym typeface="Halant"/>
                        </a:rPr>
                        <a:t>Source: Serena Zabin, </a:t>
                      </a:r>
                      <a:r>
                        <a:rPr i="1" lang="en" sz="1100">
                          <a:solidFill>
                            <a:schemeClr val="dk1"/>
                          </a:solidFill>
                          <a:latin typeface="Halant"/>
                          <a:ea typeface="Halant"/>
                          <a:cs typeface="Halant"/>
                          <a:sym typeface="Halant"/>
                        </a:rPr>
                        <a:t>The Boston Massacre: A Family History</a:t>
                      </a:r>
                      <a:r>
                        <a:rPr lang="en" sz="1100">
                          <a:solidFill>
                            <a:schemeClr val="dk1"/>
                          </a:solidFill>
                          <a:latin typeface="Halant"/>
                          <a:ea typeface="Halant"/>
                          <a:cs typeface="Halant"/>
                          <a:sym typeface="Halant"/>
                        </a:rPr>
                        <a:t>, 2020.</a:t>
                      </a:r>
                      <a:endParaRPr sz="11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2169500">
                <a:tc gridSpan="2">
                  <a:txBody>
                    <a:bodyPr/>
                    <a:lstStyle/>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“By his [Paul Revere’s] side lay young Henry Pelham’s vivid sketch of the shootings. It was good, and Revere was happy to copy it closely, but not slavishly…</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He would make one clear addition. The story needed a strong title; other changes could be subtler. In the meantime, what else should he do to tell the right story? Perhaps assign the name “Butcher’s Hall” to the Custom House?... his viewers would understand that, while the bloodthirsty soldiers pulled the trigger, the tax-collecting customs officials were ultimately responsible for the violence and the deaths. “Butcher’s Hall” would make it quite clear that if the imperial administration back in London had simply allowed the colonies to contribute money to the empire’s upkeep exactly as they had done before, this disaster would never have happened…</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Revere retitled the engraving “THE BLOODY MASSACRE: Perpetrated in King Street, Boston on March 5, 1770 by a party of the 29th Regt.” Now the title emphasized the gore, the central square, and, most of all, the guilty. Now it told exactly the story Revere wanted, the narrative of the Boston Massacre that would endure for centuries.</a:t>
                      </a:r>
                      <a:endParaRPr sz="11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pic>
        <p:nvPicPr>
          <p:cNvPr id="148" name="Google Shape;148;p19"/>
          <p:cNvPicPr preferRelativeResize="0"/>
          <p:nvPr/>
        </p:nvPicPr>
        <p:blipFill rotWithShape="1">
          <a:blip r:embed="rId5">
            <a:alphaModFix/>
          </a:blip>
          <a:srcRect b="7122" l="0" r="0" t="6855"/>
          <a:stretch/>
        </p:blipFill>
        <p:spPr>
          <a:xfrm>
            <a:off x="616400" y="2276430"/>
            <a:ext cx="3105550" cy="3687144"/>
          </a:xfrm>
          <a:prstGeom prst="rect">
            <a:avLst/>
          </a:prstGeom>
          <a:noFill/>
          <a:ln>
            <a:noFill/>
          </a:ln>
        </p:spPr>
      </p:pic>
      <p:pic>
        <p:nvPicPr>
          <p:cNvPr id="149" name="Google Shape;149;p19"/>
          <p:cNvPicPr preferRelativeResize="0"/>
          <p:nvPr/>
        </p:nvPicPr>
        <p:blipFill>
          <a:blip r:embed="rId6">
            <a:alphaModFix/>
          </a:blip>
          <a:stretch>
            <a:fillRect/>
          </a:stretch>
        </p:blipFill>
        <p:spPr>
          <a:xfrm>
            <a:off x="4197800" y="2391218"/>
            <a:ext cx="3105549" cy="3496151"/>
          </a:xfrm>
          <a:prstGeom prst="rect">
            <a:avLst/>
          </a:prstGeom>
          <a:noFill/>
          <a:ln>
            <a:noFill/>
          </a:ln>
        </p:spPr>
      </p:pic>
      <p:sp>
        <p:nvSpPr>
          <p:cNvPr id="150" name="Google Shape;150;p19"/>
          <p:cNvSpPr txBox="1"/>
          <p:nvPr/>
        </p:nvSpPr>
        <p:spPr>
          <a:xfrm>
            <a:off x="5262025" y="592675"/>
            <a:ext cx="2111700" cy="8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Circle the differences identified in the images and the text.</a:t>
            </a:r>
            <a:endParaRPr sz="1200">
              <a:solidFill>
                <a:schemeClr val="dk1"/>
              </a:solidFill>
              <a:latin typeface="Halant"/>
              <a:ea typeface="Halant"/>
              <a:cs typeface="Halant"/>
              <a:sym typeface="Halant"/>
            </a:endParaRPr>
          </a:p>
        </p:txBody>
      </p:sp>
      <p:sp>
        <p:nvSpPr>
          <p:cNvPr id="151" name="Google Shape;151;p19"/>
          <p:cNvSpPr/>
          <p:nvPr/>
        </p:nvSpPr>
        <p:spPr>
          <a:xfrm>
            <a:off x="867575" y="2598650"/>
            <a:ext cx="2850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2" name="Google Shape;152;p19"/>
          <p:cNvSpPr/>
          <p:nvPr/>
        </p:nvSpPr>
        <p:spPr>
          <a:xfrm>
            <a:off x="4360875" y="2653250"/>
            <a:ext cx="249900" cy="218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3" name="Google Shape;153;p19"/>
          <p:cNvSpPr/>
          <p:nvPr/>
        </p:nvSpPr>
        <p:spPr>
          <a:xfrm>
            <a:off x="966100" y="2276425"/>
            <a:ext cx="1375800" cy="1887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4" name="Google Shape;154;p19"/>
          <p:cNvSpPr/>
          <p:nvPr/>
        </p:nvSpPr>
        <p:spPr>
          <a:xfrm>
            <a:off x="4360875" y="2495450"/>
            <a:ext cx="802200" cy="1578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5" name="Google Shape;155;p19"/>
          <p:cNvSpPr/>
          <p:nvPr/>
        </p:nvSpPr>
        <p:spPr>
          <a:xfrm flipH="1">
            <a:off x="2997000" y="3802800"/>
            <a:ext cx="4854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6" name="Google Shape;156;p19"/>
          <p:cNvSpPr/>
          <p:nvPr/>
        </p:nvSpPr>
        <p:spPr>
          <a:xfrm flipH="1">
            <a:off x="6610450" y="3488050"/>
            <a:ext cx="4854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 name="Google Shape;157;p19"/>
          <p:cNvSpPr/>
          <p:nvPr/>
        </p:nvSpPr>
        <p:spPr>
          <a:xfrm flipH="1">
            <a:off x="867650" y="4892700"/>
            <a:ext cx="3270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19"/>
          <p:cNvSpPr/>
          <p:nvPr/>
        </p:nvSpPr>
        <p:spPr>
          <a:xfrm flipH="1">
            <a:off x="4426425" y="4619700"/>
            <a:ext cx="3270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9" name="Google Shape;159;p19"/>
          <p:cNvSpPr/>
          <p:nvPr/>
        </p:nvSpPr>
        <p:spPr>
          <a:xfrm flipH="1">
            <a:off x="3886125" y="6972600"/>
            <a:ext cx="10005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0" name="Google Shape;160;p19"/>
          <p:cNvSpPr/>
          <p:nvPr/>
        </p:nvSpPr>
        <p:spPr>
          <a:xfrm flipH="1">
            <a:off x="5908900" y="7150975"/>
            <a:ext cx="10005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1" name="Google Shape;161;p19"/>
          <p:cNvSpPr/>
          <p:nvPr/>
        </p:nvSpPr>
        <p:spPr>
          <a:xfrm flipH="1">
            <a:off x="2341900" y="8368450"/>
            <a:ext cx="1839900" cy="2730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sp>
        <p:nvSpPr>
          <p:cNvPr id="166" name="Google Shape;166;p2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Comparison: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Boston Massacre (Exemplar)</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67" name="Google Shape;167;p20"/>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68" name="Google Shape;168;p20"/>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9" name="Google Shape;169;p20"/>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70" name="Google Shape;170;p20"/>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1" name="Google Shape;171;p20" title="Bufford.png"/>
          <p:cNvPicPr preferRelativeResize="0"/>
          <p:nvPr/>
        </p:nvPicPr>
        <p:blipFill rotWithShape="1">
          <a:blip r:embed="rId5">
            <a:alphaModFix/>
          </a:blip>
          <a:srcRect b="0" l="8960" r="8456" t="5186"/>
          <a:stretch/>
        </p:blipFill>
        <p:spPr>
          <a:xfrm>
            <a:off x="1385122" y="6634800"/>
            <a:ext cx="1589750" cy="1366077"/>
          </a:xfrm>
          <a:prstGeom prst="rect">
            <a:avLst/>
          </a:prstGeom>
          <a:noFill/>
          <a:ln>
            <a:noFill/>
          </a:ln>
        </p:spPr>
      </p:pic>
      <p:pic>
        <p:nvPicPr>
          <p:cNvPr id="172" name="Google Shape;172;p20" title="Revere.png"/>
          <p:cNvPicPr preferRelativeResize="0"/>
          <p:nvPr/>
        </p:nvPicPr>
        <p:blipFill rotWithShape="1">
          <a:blip r:embed="rId6">
            <a:alphaModFix/>
          </a:blip>
          <a:srcRect b="0" l="13295" r="12591" t="0"/>
          <a:stretch/>
        </p:blipFill>
        <p:spPr>
          <a:xfrm>
            <a:off x="1450575" y="1517700"/>
            <a:ext cx="1340150" cy="1639150"/>
          </a:xfrm>
          <a:prstGeom prst="rect">
            <a:avLst/>
          </a:prstGeom>
          <a:noFill/>
          <a:ln>
            <a:noFill/>
          </a:ln>
        </p:spPr>
      </p:pic>
      <p:pic>
        <p:nvPicPr>
          <p:cNvPr id="173" name="Google Shape;173;p20" title="Box_262_30-n-031-0713.jpg"/>
          <p:cNvPicPr preferRelativeResize="0"/>
          <p:nvPr/>
        </p:nvPicPr>
        <p:blipFill rotWithShape="1">
          <a:blip r:embed="rId7">
            <a:alphaModFix/>
          </a:blip>
          <a:srcRect b="25747" l="28668" r="19073" t="25098"/>
          <a:stretch/>
        </p:blipFill>
        <p:spPr>
          <a:xfrm>
            <a:off x="5414275" y="1605528"/>
            <a:ext cx="1340151" cy="1541304"/>
          </a:xfrm>
          <a:prstGeom prst="rect">
            <a:avLst/>
          </a:prstGeom>
          <a:noFill/>
          <a:ln>
            <a:noFill/>
          </a:ln>
        </p:spPr>
      </p:pic>
      <p:pic>
        <p:nvPicPr>
          <p:cNvPr id="174" name="Google Shape;174;p20" title="Alonzo.jpeg"/>
          <p:cNvPicPr preferRelativeResize="0"/>
          <p:nvPr/>
        </p:nvPicPr>
        <p:blipFill rotWithShape="1">
          <a:blip r:embed="rId8">
            <a:alphaModFix/>
          </a:blip>
          <a:srcRect b="0" l="12607" r="12614" t="15333"/>
          <a:stretch/>
        </p:blipFill>
        <p:spPr>
          <a:xfrm>
            <a:off x="5168675" y="6634801"/>
            <a:ext cx="1589751" cy="1361869"/>
          </a:xfrm>
          <a:prstGeom prst="rect">
            <a:avLst/>
          </a:prstGeom>
          <a:noFill/>
          <a:ln>
            <a:noFill/>
          </a:ln>
        </p:spPr>
      </p:pic>
      <p:graphicFrame>
        <p:nvGraphicFramePr>
          <p:cNvPr id="175" name="Google Shape;175;p20"/>
          <p:cNvGraphicFramePr/>
          <p:nvPr/>
        </p:nvGraphicFramePr>
        <p:xfrm>
          <a:off x="477675" y="3267300"/>
          <a:ext cx="3000000" cy="3000000"/>
        </p:xfrm>
        <a:graphic>
          <a:graphicData uri="http://schemas.openxmlformats.org/drawingml/2006/table">
            <a:tbl>
              <a:tblPr>
                <a:noFill/>
                <a:tableStyleId>{93BE694F-FC5D-4332-BE62-70EAE05F14B4}</a:tableStyleId>
              </a:tblPr>
              <a:tblGrid>
                <a:gridCol w="3417150"/>
                <a:gridCol w="3417150"/>
              </a:tblGrid>
              <a:tr h="1628525">
                <a:tc>
                  <a:txBody>
                    <a:bodyPr/>
                    <a:lstStyle/>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do you notice in this image?</a:t>
                      </a:r>
                      <a:endParaRPr sz="1000">
                        <a:latin typeface="Inter"/>
                        <a:ea typeface="Inter"/>
                        <a:cs typeface="Inter"/>
                        <a:sym typeface="Inter"/>
                      </a:endParaRPr>
                    </a:p>
                    <a:p>
                      <a:pPr indent="0" lvl="0" marL="457200" rtl="0" algn="l">
                        <a:spcBef>
                          <a:spcPts val="0"/>
                        </a:spcBef>
                        <a:spcAft>
                          <a:spcPts val="0"/>
                        </a:spcAft>
                        <a:buNone/>
                      </a:pPr>
                      <a:r>
                        <a:rPr b="1" lang="en" sz="1000">
                          <a:solidFill>
                            <a:srgbClr val="E95C3D"/>
                          </a:solidFill>
                          <a:latin typeface="Inter"/>
                          <a:ea typeface="Inter"/>
                          <a:cs typeface="Inter"/>
                          <a:sym typeface="Inter"/>
                        </a:rPr>
                        <a:t>Neat row of British soldiers firing into a peaceful, unarmed crowd</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perspective of the event is portrayed here?</a:t>
                      </a:r>
                      <a:endParaRPr sz="1000">
                        <a:latin typeface="Inter"/>
                        <a:ea typeface="Inter"/>
                        <a:cs typeface="Inter"/>
                        <a:sym typeface="Inter"/>
                      </a:endParaRPr>
                    </a:p>
                    <a:p>
                      <a:pPr indent="0" lvl="0" marL="457200" rtl="0" algn="l">
                        <a:spcBef>
                          <a:spcPts val="0"/>
                        </a:spcBef>
                        <a:spcAft>
                          <a:spcPts val="0"/>
                        </a:spcAft>
                        <a:buNone/>
                      </a:pPr>
                      <a:r>
                        <a:rPr b="1" lang="en" sz="1000">
                          <a:solidFill>
                            <a:srgbClr val="E95C3D"/>
                          </a:solidFill>
                          <a:latin typeface="Inter"/>
                          <a:ea typeface="Inter"/>
                          <a:cs typeface="Inter"/>
                          <a:sym typeface="Inter"/>
                        </a:rPr>
                        <a:t>Anti-British, showing colonists as innocent victims.</a:t>
                      </a:r>
                      <a:endParaRPr b="1" sz="1000">
                        <a:solidFill>
                          <a:srgbClr val="E95C3D"/>
                        </a:solidFill>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A more dramatic and emotional portrayal with blood and chaos.</a:t>
                      </a:r>
                      <a:endParaRPr b="1" sz="1000">
                        <a:solidFill>
                          <a:srgbClr val="E95C3D"/>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solidFill>
                          <a:schemeClr val="dk1"/>
                        </a:solidFill>
                        <a:latin typeface="Inter"/>
                        <a:ea typeface="Inter"/>
                        <a:cs typeface="Inter"/>
                        <a:sym typeface="Inter"/>
                      </a:endParaRPr>
                    </a:p>
                    <a:p>
                      <a:pPr indent="0" lvl="0" marL="457200" rtl="0" algn="l">
                        <a:spcBef>
                          <a:spcPts val="0"/>
                        </a:spcBef>
                        <a:spcAft>
                          <a:spcPts val="0"/>
                        </a:spcAft>
                        <a:buNone/>
                      </a:pPr>
                      <a:r>
                        <a:rPr b="1" lang="en" sz="1000">
                          <a:solidFill>
                            <a:srgbClr val="E95C3D"/>
                          </a:solidFill>
                          <a:latin typeface="Inter"/>
                          <a:ea typeface="Inter"/>
                          <a:cs typeface="Inter"/>
                          <a:sym typeface="Inter"/>
                        </a:rPr>
                        <a:t>Strongly patriotic and sympathetic to colonists, emphasizing British cruelty.</a:t>
                      </a:r>
                      <a:endParaRPr b="1" sz="1000">
                        <a:solidFill>
                          <a:srgbClr val="E95C3D"/>
                        </a:solidFill>
                        <a:latin typeface="Inter"/>
                        <a:ea typeface="Inter"/>
                        <a:cs typeface="Inter"/>
                        <a:sym typeface="Inter"/>
                      </a:endParaRPr>
                    </a:p>
                  </a:txBody>
                  <a:tcPr marT="91425" marB="91425" marR="91425" marL="91425"/>
                </a:tc>
              </a:tr>
              <a:tr h="1628525">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Shows Crispus Attucks in a central role, highlighting African American involvement.</a:t>
                      </a:r>
                      <a:endParaRPr b="1" sz="1000">
                        <a:solidFill>
                          <a:srgbClr val="E95C3D"/>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solidFill>
                          <a:schemeClr val="dk1"/>
                        </a:solidFill>
                        <a:latin typeface="Inter"/>
                        <a:ea typeface="Inter"/>
                        <a:cs typeface="Inter"/>
                        <a:sym typeface="Inter"/>
                      </a:endParaRPr>
                    </a:p>
                    <a:p>
                      <a:pPr indent="0" lvl="0" marL="457200" rtl="0" algn="l">
                        <a:spcBef>
                          <a:spcPts val="0"/>
                        </a:spcBef>
                        <a:spcAft>
                          <a:spcPts val="0"/>
                        </a:spcAft>
                        <a:buNone/>
                      </a:pPr>
                      <a:r>
                        <a:rPr b="1" lang="en" sz="1000">
                          <a:solidFill>
                            <a:srgbClr val="E95C3D"/>
                          </a:solidFill>
                          <a:latin typeface="Inter"/>
                          <a:ea typeface="Inter"/>
                          <a:cs typeface="Inter"/>
                          <a:sym typeface="Inter"/>
                        </a:rPr>
                        <a:t>Emphasizes inclusion and heroism, possibly reflecting post-Civil War values.</a:t>
                      </a:r>
                      <a:endParaRPr b="1" sz="1000">
                        <a:solidFill>
                          <a:srgbClr val="E95C3D"/>
                        </a:solidFill>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More balanced scene with both British and colonists reacting.</a:t>
                      </a:r>
                      <a:endParaRPr b="1" sz="1000">
                        <a:solidFill>
                          <a:srgbClr val="E95C3D"/>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solidFill>
                          <a:schemeClr val="dk1"/>
                        </a:solidFill>
                        <a:latin typeface="Inter"/>
                        <a:ea typeface="Inter"/>
                        <a:cs typeface="Inter"/>
                        <a:sym typeface="Inter"/>
                      </a:endParaRPr>
                    </a:p>
                    <a:p>
                      <a:pPr indent="0" lvl="0" marL="457200" rtl="0" algn="l">
                        <a:spcBef>
                          <a:spcPts val="0"/>
                        </a:spcBef>
                        <a:spcAft>
                          <a:spcPts val="0"/>
                        </a:spcAft>
                        <a:buNone/>
                      </a:pPr>
                      <a:r>
                        <a:rPr b="1" lang="en" sz="1000">
                          <a:solidFill>
                            <a:srgbClr val="E95C3D"/>
                          </a:solidFill>
                          <a:latin typeface="Inter"/>
                          <a:ea typeface="Inter"/>
                          <a:cs typeface="Inter"/>
                          <a:sym typeface="Inter"/>
                        </a:rPr>
                        <a:t>Slightly more neutral or complex, recognizing conflict from both sides.</a:t>
                      </a:r>
                      <a:endParaRPr b="1" sz="1000">
                        <a:solidFill>
                          <a:srgbClr val="E95C3D"/>
                        </a:solidFill>
                        <a:latin typeface="Inter"/>
                        <a:ea typeface="Inter"/>
                        <a:cs typeface="Inter"/>
                        <a:sym typeface="Inter"/>
                      </a:endParaRPr>
                    </a:p>
                  </a:txBody>
                  <a:tcPr marT="91425" marB="91425" marR="91425" marL="91425"/>
                </a:tc>
              </a:tr>
            </a:tbl>
          </a:graphicData>
        </a:graphic>
      </p:graphicFrame>
      <p:sp>
        <p:nvSpPr>
          <p:cNvPr id="176" name="Google Shape;176;p20"/>
          <p:cNvSpPr txBox="1"/>
          <p:nvPr/>
        </p:nvSpPr>
        <p:spPr>
          <a:xfrm>
            <a:off x="469050" y="1593900"/>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1: Revere, 1770.</a:t>
            </a:r>
            <a:endParaRPr sz="1000">
              <a:solidFill>
                <a:schemeClr val="dk1"/>
              </a:solidFill>
              <a:latin typeface="Inter"/>
              <a:ea typeface="Inter"/>
              <a:cs typeface="Inter"/>
              <a:sym typeface="Inter"/>
            </a:endParaRPr>
          </a:p>
        </p:txBody>
      </p:sp>
      <p:sp>
        <p:nvSpPr>
          <p:cNvPr id="177" name="Google Shape;177;p20"/>
          <p:cNvSpPr txBox="1"/>
          <p:nvPr/>
        </p:nvSpPr>
        <p:spPr>
          <a:xfrm>
            <a:off x="498838" y="6658125"/>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2: Bufford, 1856.</a:t>
            </a:r>
            <a:endParaRPr sz="1000">
              <a:solidFill>
                <a:schemeClr val="dk1"/>
              </a:solidFill>
              <a:latin typeface="Inter"/>
              <a:ea typeface="Inter"/>
              <a:cs typeface="Inter"/>
              <a:sym typeface="Inter"/>
            </a:endParaRPr>
          </a:p>
        </p:txBody>
      </p:sp>
      <p:sp>
        <p:nvSpPr>
          <p:cNvPr id="178" name="Google Shape;178;p20"/>
          <p:cNvSpPr txBox="1"/>
          <p:nvPr/>
        </p:nvSpPr>
        <p:spPr>
          <a:xfrm>
            <a:off x="4270763" y="6634813"/>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3: Chappel, 1868.</a:t>
            </a:r>
            <a:endParaRPr sz="1000">
              <a:solidFill>
                <a:schemeClr val="dk1"/>
              </a:solidFill>
              <a:latin typeface="Inter"/>
              <a:ea typeface="Inter"/>
              <a:cs typeface="Inter"/>
              <a:sym typeface="Inter"/>
            </a:endParaRPr>
          </a:p>
        </p:txBody>
      </p:sp>
      <p:sp>
        <p:nvSpPr>
          <p:cNvPr id="179" name="Google Shape;179;p20"/>
          <p:cNvSpPr txBox="1"/>
          <p:nvPr/>
        </p:nvSpPr>
        <p:spPr>
          <a:xfrm>
            <a:off x="4421125" y="1593900"/>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4: </a:t>
            </a:r>
            <a:r>
              <a:rPr i="1" lang="en" sz="1000">
                <a:solidFill>
                  <a:schemeClr val="dk1"/>
                </a:solidFill>
                <a:latin typeface="Inter"/>
                <a:ea typeface="Inter"/>
                <a:cs typeface="Inter"/>
                <a:sym typeface="Inter"/>
              </a:rPr>
              <a:t>Harper’s</a:t>
            </a:r>
            <a:r>
              <a:rPr lang="en" sz="1000">
                <a:solidFill>
                  <a:schemeClr val="dk1"/>
                </a:solidFill>
                <a:latin typeface="Inter"/>
                <a:ea typeface="Inter"/>
                <a:cs typeface="Inter"/>
                <a:sym typeface="Inter"/>
              </a:rPr>
              <a:t>, 1883</a:t>
            </a:r>
            <a:endParaRPr sz="1000">
              <a:solidFill>
                <a:schemeClr val="dk1"/>
              </a:solidFill>
              <a:latin typeface="Inter"/>
              <a:ea typeface="Inter"/>
              <a:cs typeface="Inter"/>
              <a:sym typeface="Inter"/>
            </a:endParaRPr>
          </a:p>
        </p:txBody>
      </p:sp>
      <p:sp>
        <p:nvSpPr>
          <p:cNvPr id="180" name="Google Shape;180;p20"/>
          <p:cNvSpPr txBox="1"/>
          <p:nvPr/>
        </p:nvSpPr>
        <p:spPr>
          <a:xfrm>
            <a:off x="498850" y="8109850"/>
            <a:ext cx="6804600" cy="11136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Reflection: How can visual depictions of historical events shape our understanding of the past?</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Visual images can strongly influence how we remember historical events. Artists can include symbols, expressions, and specific scenes that either support one point of view or leave out important details. Because of this, we might believe one version of the story without questioning what really happened. Analyzing images helps us become better historical thinkers and see how history is often shaped by perspective.</a:t>
            </a:r>
            <a:endParaRPr b="1" sz="1000">
              <a:solidFill>
                <a:srgbClr val="E95C3D"/>
              </a:solidFill>
              <a:latin typeface="Inter"/>
              <a:ea typeface="Inter"/>
              <a:cs typeface="Inter"/>
              <a:sym typeface="Inter"/>
            </a:endParaRPr>
          </a:p>
        </p:txBody>
      </p:sp>
      <p:pic>
        <p:nvPicPr>
          <p:cNvPr id="181" name="Google Shape;181;p20" title="Comparison@2x transparent.png"/>
          <p:cNvPicPr preferRelativeResize="0"/>
          <p:nvPr/>
        </p:nvPicPr>
        <p:blipFill rotWithShape="1">
          <a:blip r:embed="rId9">
            <a:alphaModFix/>
          </a:blip>
          <a:srcRect b="0" l="0" r="0" t="0"/>
          <a:stretch/>
        </p:blipFill>
        <p:spPr>
          <a:xfrm>
            <a:off x="3518013" y="2420473"/>
            <a:ext cx="736375" cy="736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